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Pretendard Bold"/>
      <p:bold r:id="rId29"/>
    </p:embeddedFont>
    <p:embeddedFont>
      <p:font typeface="Pretendard SemiBold"/>
      <p:bold r:id="rId30"/>
    </p:embeddedFont>
    <p:embeddedFont>
      <p:font typeface="Pretendard Medium"/>
      <p:bold r:id="rId31"/>
    </p:embeddedFont>
    <p:embeddedFont>
      <p:font typeface="Noto Sans CJK KR Bold"/>
      <p:bold r:id="rId32"/>
    </p:embeddedFont>
    <p:embeddedFont>
      <p:font typeface="Noto Sans CJK KR Medium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1.fntdata" Type="http://schemas.openxmlformats.org/officeDocument/2006/relationships/font"/><Relationship Id="rId3" Target="viewProps.xml" Type="http://schemas.openxmlformats.org/officeDocument/2006/relationships/viewProps"/><Relationship Id="rId30" Target="fonts/font2.fntdata" Type="http://schemas.openxmlformats.org/officeDocument/2006/relationships/font"/><Relationship Id="rId31" Target="fonts/font3.fntdata" Type="http://schemas.openxmlformats.org/officeDocument/2006/relationships/font"/><Relationship Id="rId32" Target="fonts/font4.fntdata" Type="http://schemas.openxmlformats.org/officeDocument/2006/relationships/font"/><Relationship Id="rId33" Target="fonts/font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0.png" Type="http://schemas.openxmlformats.org/officeDocument/2006/relationships/image"/><Relationship Id="rId4" Target="../media/31680_video_72272528.3b7cdc.mp4" Type="http://schemas.microsoft.com/office/2007/relationships/media"/><Relationship Id="rId5" Target="../media/31680_video_72272528.3b7cdc.mp4" Type="http://schemas.openxmlformats.org/officeDocument/2006/relationships/video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1.png" Type="http://schemas.openxmlformats.org/officeDocument/2006/relationships/image"/><Relationship Id="rId4" Target="../media/31680_video_8141d1ca.7b00e.mp4" Type="http://schemas.microsoft.com/office/2007/relationships/media"/><Relationship Id="rId5" Target="../media/31680_video_8141d1ca.7b00e.mp4" Type="http://schemas.openxmlformats.org/officeDocument/2006/relationships/video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6985000"/>
            <a:ext cx="18389600" cy="330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8140700"/>
            <a:ext cx="3200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" y="-330200"/>
            <a:ext cx="19799300" cy="7327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2870200"/>
            <a:ext cx="7950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200" b="false" i="false" u="none" strike="noStrike">
                <a:solidFill>
                  <a:srgbClr val="FFFFFF"/>
                </a:solidFill>
                <a:latin typeface="Pretendard Bold"/>
              </a:rPr>
              <a:t>Drive 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4318000"/>
            <a:ext cx="6502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en-US" sz="4000" b="false" i="false" u="none" strike="noStrike">
                <a:solidFill>
                  <a:srgbClr val="F4F4F4"/>
                </a:solidFill>
                <a:latin typeface="Pretendard SemiBold"/>
              </a:rPr>
              <a:t>1</a:t>
            </a:r>
            <a:r>
              <a:rPr lang="ko-KR" sz="4000" b="false" i="false" u="none" strike="noStrike">
                <a:solidFill>
                  <a:srgbClr val="F4F4F4"/>
                </a:solidFill>
                <a:ea typeface="Pretendard SemiBold"/>
              </a:rPr>
              <a:t>차</a:t>
            </a:r>
            <a:r>
              <a:rPr lang="en-US" sz="4000" b="false" i="false" u="none" strike="noStrike">
                <a:solidFill>
                  <a:srgbClr val="F4F4F4"/>
                </a:solidFill>
                <a:latin typeface="Pretendard SemiBold"/>
              </a:rPr>
              <a:t> Mini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4600" y="7607300"/>
            <a:ext cx="2514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2024.08.29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4600" y="8242300"/>
            <a:ext cx="60198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조장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주영준</a:t>
            </a:r>
          </a:p>
          <a:p>
            <a:pPr algn="l" lvl="0">
              <a:lnSpc>
                <a:spcPct val="2074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조원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최재구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 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염진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 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강윤성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 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김호석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1844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2184400"/>
            <a:ext cx="18491200" cy="819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660400"/>
            <a:ext cx="2501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13716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클래스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다이어그램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- DAO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1844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93800" y="1003300"/>
            <a:ext cx="265811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39400" y="6337300"/>
            <a:ext cx="6616700" cy="965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44600" y="660400"/>
            <a:ext cx="2501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4600" y="13716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DB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설계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700" y="2095500"/>
            <a:ext cx="18288000" cy="8267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44600" y="13716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Flowchart - 1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4600" y="660400"/>
            <a:ext cx="2501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2095500"/>
            <a:ext cx="18389600" cy="919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44600" y="13716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Flowchart - 2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4600" y="660400"/>
            <a:ext cx="2501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095500"/>
            <a:ext cx="18288000" cy="8407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44600" y="13716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Flowchart - 3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4600" y="660400"/>
            <a:ext cx="2501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설계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095500"/>
            <a:ext cx="18288000" cy="8369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44600" y="13716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Flowchart - 4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4600" y="660400"/>
            <a:ext cx="2501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1900" y="2133600"/>
            <a:ext cx="15811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22900" y="6184900"/>
            <a:ext cx="65024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5638800"/>
            <a:ext cx="74168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44600" y="14097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설명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회원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2100" y="2552700"/>
            <a:ext cx="5003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oto Sans CJK KR Bold"/>
              </a:rPr>
              <a:t>회원가입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5400" y="3327400"/>
            <a:ext cx="8382000" cy="196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회원가입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눌렀을때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가입할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회원의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상세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정보를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입력해야한다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만약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이미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회원이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존재하는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아이디라면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회원가입에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실패하게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2900" y="5829300"/>
            <a:ext cx="5003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oto Sans CJK KR Bold"/>
              </a:rPr>
              <a:t>로그인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7500" y="6845300"/>
            <a:ext cx="7480300" cy="311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로그인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번호를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눌렀을때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회원가입된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아이디로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로그인을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해야한다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만약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아이디가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'###'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시작한다면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딜러로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로그인이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'###'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포함되지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않는다면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일반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회원으로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로그인이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34700" y="2413000"/>
            <a:ext cx="5003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oto Sans CJK KR Bold"/>
              </a:rPr>
              <a:t>잔고관리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47200" y="3187700"/>
            <a:ext cx="8382000" cy="654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충전하기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누르게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되면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충전할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금액이랑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충전할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아이디를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입력해야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만약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충전할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금액이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0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보다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작으면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금액과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충전할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아이디를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다시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입력해야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인출하기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누르게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되면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인출할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금액이랑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인출할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아이디를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입력해야한다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만약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인출할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금액이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0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보다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작으면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인출할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금액과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인출할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아이드를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다시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입력해야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만약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로그인된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아이디를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입력하지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않고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다른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아이디를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입력하게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않는다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4600" y="660400"/>
            <a:ext cx="2882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true" i="false" u="none" strike="noStrike">
                <a:solidFill>
                  <a:srgbClr val="000000"/>
                </a:solidFill>
                <a:latin typeface="Pretendard Medium"/>
              </a:rPr>
              <a:t>3.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Medium"/>
              </a:rPr>
              <a:t>주요기능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1900" y="2133600"/>
            <a:ext cx="15811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22900" y="6184900"/>
            <a:ext cx="65024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14097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설명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회원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2600" y="2298700"/>
            <a:ext cx="5003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oto Sans CJK KR Bold"/>
              </a:rPr>
              <a:t>후기게시판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" y="3213100"/>
            <a:ext cx="7480300" cy="615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후기게시판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눌렀을때는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등록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조회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삭제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나가기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누를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등록을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누르게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적이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있는지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확인을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하고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적이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없다면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후기를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적을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없기에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다시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메뉴로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돌아간다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한적이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있다면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답글을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달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답글을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적은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적이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있다면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답글을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적을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없기에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다시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메뉴로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돌아간다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리뷰를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적은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적이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없다면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리뷰를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작성하게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되면서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리뷰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작성이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완료되고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다시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메뉴로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돌아간다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후기랑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리뷰는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한번만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적을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34700" y="2298700"/>
            <a:ext cx="5003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oto Sans CJK KR Bold"/>
              </a:rPr>
              <a:t>구매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18600" y="3073400"/>
            <a:ext cx="8382000" cy="692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눌렀을때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처음에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딜러를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딜러를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선택하면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차종을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차종을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선택하면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차량명을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차량명을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선택하면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옵션들을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옵션들을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가격이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인상된다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모든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완료되면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총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금액이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출력되며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최종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선택창이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나온다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구매할때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잔고에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금액이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충분한지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검토하게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충전하고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것인지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아니면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안할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것인지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결정을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충전하고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된다면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충전하기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화면으로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넘어가고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안하면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다시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메뉴로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돌아간다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잔액이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충분하면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되면서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구입한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차량의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정보는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구매내역조회에서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확인이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가능하다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 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600" y="660400"/>
            <a:ext cx="2882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true" i="false" u="none" strike="noStrike">
                <a:solidFill>
                  <a:srgbClr val="000000"/>
                </a:solidFill>
                <a:latin typeface="Pretendard Medium"/>
              </a:rPr>
              <a:t>3.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Medium"/>
              </a:rPr>
              <a:t>주요기능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1900" y="2133600"/>
            <a:ext cx="15811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22900" y="6184900"/>
            <a:ext cx="65024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660400"/>
            <a:ext cx="2882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true" i="false" u="none" strike="noStrike">
                <a:solidFill>
                  <a:srgbClr val="000000"/>
                </a:solidFill>
                <a:latin typeface="Pretendard Medium"/>
              </a:rPr>
              <a:t>3.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Medium"/>
              </a:rPr>
              <a:t>주요기능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14097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설명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딜러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2600" y="3238500"/>
            <a:ext cx="5003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oto Sans CJK KR Bold"/>
              </a:rPr>
              <a:t>재고</a:t>
            </a:r>
            <a:r>
              <a:rPr lang="en-US" sz="40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oto Sans CJK KR Bold"/>
              </a:rPr>
              <a:t>관리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300" y="4152900"/>
            <a:ext cx="7480300" cy="349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재고관리를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누르게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되면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재고에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대한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수정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조회를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수정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누르게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된다면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재고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추가할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차량에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대한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숫자를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입력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조회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누르게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된다면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모든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차량의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정보와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재고량을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출력해준다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34700" y="3238500"/>
            <a:ext cx="5003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oto Sans CJK KR Bold"/>
              </a:rPr>
              <a:t>후기</a:t>
            </a:r>
            <a:r>
              <a:rPr lang="en-US" sz="40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oto Sans CJK KR Bold"/>
              </a:rPr>
              <a:t>게시판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8600" y="4013200"/>
            <a:ext cx="8382000" cy="311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후기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게시판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누르개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되면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조회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답글달기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선택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조회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누르게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되면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나에게서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차를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회원의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리뷰와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내가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단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답변을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출력해준다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답글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달기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버튼을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누르게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되면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고객의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리뷰에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대한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답글을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달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>
                  <p14:trim st="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0">
            <a:off x="38100" y="1219200"/>
            <a:ext cx="18288000" cy="9220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6300" y="457200"/>
            <a:ext cx="2882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기능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시연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-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회원편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62400" y="2794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회원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기능에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대한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영상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22200" y="7658100"/>
            <a:ext cx="42164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비교의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결과을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함께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입력해주거나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추후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미치게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영향까지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설명해도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좋아요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곳에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입력하세요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. 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3568700"/>
            <a:ext cx="7429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5892800"/>
            <a:ext cx="7429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7861300"/>
            <a:ext cx="7429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26600" y="3568700"/>
            <a:ext cx="7429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26600" y="5892800"/>
            <a:ext cx="74295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26600" y="7861300"/>
            <a:ext cx="74295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" y="-241300"/>
            <a:ext cx="19634200" cy="3810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31900" y="4254500"/>
            <a:ext cx="762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3900" y="4241800"/>
            <a:ext cx="4051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3900" y="4838700"/>
            <a:ext cx="4356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프로젝트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소개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개발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과정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1900" y="6286500"/>
            <a:ext cx="762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93900" y="6273800"/>
            <a:ext cx="4051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설명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3900" y="6870700"/>
            <a:ext cx="4356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주요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기능에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대한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설명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코드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4600" y="8255000"/>
            <a:ext cx="7620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93900" y="8255000"/>
            <a:ext cx="4051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느낀점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93900" y="8839200"/>
            <a:ext cx="4356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이번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프로젝트를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하면서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느낀점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발표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26600" y="4254500"/>
            <a:ext cx="762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75900" y="4241800"/>
            <a:ext cx="4051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설계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75900" y="4838700"/>
            <a:ext cx="5003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클래스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다이어그램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DB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설계와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플로우차트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26600" y="6286500"/>
            <a:ext cx="762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75900" y="6273800"/>
            <a:ext cx="4051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시연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75900" y="6870700"/>
            <a:ext cx="4356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완성본에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대한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기능을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동영상으로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시연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26600" y="8255000"/>
            <a:ext cx="7620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75900" y="8255000"/>
            <a:ext cx="4051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QNA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75900" y="8839200"/>
            <a:ext cx="580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궁금하신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사항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물어봐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주세요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1100" y="787400"/>
            <a:ext cx="48895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300" b="false" i="false" u="none" strike="noStrike" spc="-100">
                <a:solidFill>
                  <a:srgbClr val="FFFFFF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pic>
        <p:nvPicPr>
          <p:cNvPr name="Picture 3" id="3">
            <a:hlinkClick r:id=""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>
                  <p14:trim st="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0">
            <a:off x="0" y="1066800"/>
            <a:ext cx="18288000" cy="922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76300" y="431800"/>
            <a:ext cx="2362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기능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시연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 -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딜러편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62400" y="2794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딜러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기능에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대한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영상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22200" y="7658100"/>
            <a:ext cx="42164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비교의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결과을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함께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입력해주거나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추후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미치게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영향까지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설명해도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좋아요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곳에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입력하세요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. 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120900"/>
            <a:ext cx="15811500" cy="12700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28600" y="2247900"/>
          <a:ext cx="17830800" cy="7581900"/>
        </p:xfrm>
        <a:graphic>
          <a:graphicData uri="http://schemas.openxmlformats.org/drawingml/2006/table">
            <a:tbl>
              <a:tblPr/>
              <a:tblGrid>
                <a:gridCol w="4241800"/>
                <a:gridCol w="13589000"/>
              </a:tblGrid>
              <a:tr h="104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500" b="tru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구분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500" b="tru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느낀점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003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2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주영준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인터페이스를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만들면서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전체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구조를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파악하는데에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도움이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되었고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,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git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통한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협업으로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팀원들과의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소통과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코드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관리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능력을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향상시킬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있었습니다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 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2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최재구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1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등이란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어제의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나와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그제의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나와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엊그제의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나와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오늘의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내가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경쟁했을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때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,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오늘의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내가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발전한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경우다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2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염</a:t>
                      </a:r>
                      <a:r>
                        <a:rPr lang="en-US" sz="32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32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작업을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하면서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힘든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점도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있었지만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,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팀원들과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함께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해결해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나가면서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한층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더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성장한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기분입니다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55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2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강윤성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이번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프로젝트를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진행하면서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해결되지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않았던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점도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많았고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 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어려운점도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많았지만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 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그러한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여러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과정들이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나의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성장과정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속에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스며들었다고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 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생각한다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 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이번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프로젝트를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통하여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나의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부족한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점에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대하여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 </a:t>
                      </a:r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좀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더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학습하고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 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더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발전된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개발을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하기위해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노력해야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겠다는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생각이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들었다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다음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2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차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미니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프로젝트는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 </a:t>
                      </a:r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더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발전된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실력으로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 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프로젝트에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참가하기위해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노력해야겠다고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느꼈다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2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김호석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이번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프로젝트를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통해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계획을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세우고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개발을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진행해도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계획대로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진행되지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않는다는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점을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느꼈고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, 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이것에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대응하기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위해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유연한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대처가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중요하다는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점을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배웠습니다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2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향후</a:t>
                      </a:r>
                      <a:r>
                        <a:rPr lang="en-US" sz="32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32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발전방안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한명의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회원이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여러대의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차를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구입할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수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있도록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하는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기능을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구현하는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방안을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모색해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볼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것이다</a:t>
                      </a: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244600" y="660400"/>
            <a:ext cx="4356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5.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느낀점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1346200"/>
            <a:ext cx="9258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이번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Mini Project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진행하면서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느낀점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832100" y="-4356100"/>
            <a:ext cx="24117300" cy="21590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37200" y="1574800"/>
            <a:ext cx="68961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800" b="false" i="false" u="none" strike="noStrike">
                <a:solidFill>
                  <a:srgbClr val="FFFFFF"/>
                </a:solidFill>
                <a:latin typeface="Noto Sans CJK KR Bold"/>
              </a:rPr>
              <a:t>[ QNA ]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50800"/>
            <a:ext cx="184023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300" y="292100"/>
            <a:ext cx="18122900" cy="919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800" b="false" i="false" u="none" strike="noStrike">
                <a:solidFill>
                  <a:srgbClr val="000000"/>
                </a:solidFill>
                <a:latin typeface="Noto Sans CJK KR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44600" y="647700"/>
            <a:ext cx="2755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Medium"/>
              </a:rPr>
              <a:t>팀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4600" y="1409700"/>
            <a:ext cx="4635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명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: Drive X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47100" y="2286000"/>
            <a:ext cx="8496300" cy="765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093200" y="2590800"/>
            <a:ext cx="73787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3600" b="true" i="false" u="none" strike="noStrike">
                <a:solidFill>
                  <a:srgbClr val="000000"/>
                </a:solidFill>
                <a:ea typeface="Pretendard Bold"/>
              </a:rPr>
              <a:t>주제</a:t>
            </a:r>
            <a:r>
              <a:rPr lang="en-US" sz="3600" b="true" i="false" u="none" strike="noStrike">
                <a:solidFill>
                  <a:srgbClr val="000000"/>
                </a:solidFill>
                <a:latin typeface="Pretendard Bold"/>
              </a:rPr>
              <a:t> :</a:t>
            </a:r>
            <a:r>
              <a:rPr lang="en-US" sz="3600" b="tru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600" b="true" i="false" u="none" strike="noStrike">
                <a:solidFill>
                  <a:srgbClr val="000000"/>
                </a:solidFill>
                <a:ea typeface="Pretendard Bold"/>
              </a:rPr>
              <a:t>자바</a:t>
            </a:r>
            <a:r>
              <a:rPr lang="en-US" sz="36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true" i="false" u="none" strike="noStrike">
                <a:solidFill>
                  <a:srgbClr val="000000"/>
                </a:solidFill>
                <a:ea typeface="Pretendard Bold"/>
              </a:rPr>
              <a:t>콘솔</a:t>
            </a:r>
            <a:r>
              <a:rPr lang="en-US" sz="36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tru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36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true" i="false" u="none" strike="noStrike">
                <a:solidFill>
                  <a:srgbClr val="000000"/>
                </a:solidFill>
                <a:ea typeface="Pretendard Bold"/>
              </a:rPr>
              <a:t>제네시스</a:t>
            </a:r>
            <a:r>
              <a:rPr lang="en-US" sz="3600" b="tru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3600" b="true" i="false" u="none" strike="noStrike">
                <a:solidFill>
                  <a:srgbClr val="000000"/>
                </a:solidFill>
                <a:ea typeface="Pretendard Bold"/>
              </a:rPr>
              <a:t>자동차</a:t>
            </a:r>
            <a:r>
              <a:rPr lang="en-US" sz="36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true" i="false" u="none" strike="noStrike">
                <a:solidFill>
                  <a:srgbClr val="000000"/>
                </a:solidFill>
                <a:ea typeface="Pretendard Bold"/>
              </a:rPr>
              <a:t>검색</a:t>
            </a:r>
            <a:r>
              <a:rPr lang="en-US" sz="36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tru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6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true" i="false" u="none" strike="noStrike">
                <a:solidFill>
                  <a:srgbClr val="000000"/>
                </a:solidFill>
                <a:ea typeface="Pretendard Bold"/>
              </a:rPr>
              <a:t>구매</a:t>
            </a:r>
            <a:r>
              <a:rPr lang="en-US" sz="36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true" i="false" u="none" strike="noStrike">
                <a:solidFill>
                  <a:srgbClr val="000000"/>
                </a:solidFill>
                <a:ea typeface="Pretendard Bold"/>
              </a:rPr>
              <a:t>시스템</a:t>
            </a:r>
            <a:r>
              <a:rPr lang="en-US" sz="36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true" i="false" u="none" strike="noStrike">
                <a:solidFill>
                  <a:srgbClr val="000000"/>
                </a:solidFill>
                <a:ea typeface="Pretendard Bold"/>
              </a:rPr>
              <a:t>개발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737100"/>
            <a:ext cx="7734300" cy="416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이번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프로젝트는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자바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콘솔을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자동차를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구매하고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판매하는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프로그램을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개발하는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것을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목표로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 spc="-100">
                <a:solidFill>
                  <a:srgbClr val="000000"/>
                </a:solidFill>
                <a:ea typeface="Pretendard Medium"/>
              </a:rPr>
              <a:t>구현했습니다</a:t>
            </a:r>
            <a:r>
              <a:rPr lang="en-US" sz="4400" b="true" i="false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22400" y="2857500"/>
            <a:ext cx="5715000" cy="571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67800" y="4216400"/>
            <a:ext cx="7670800" cy="38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05000" y="8801100"/>
            <a:ext cx="43688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6300" b="false" i="false" u="none" strike="noStrike" spc="-100">
                <a:solidFill>
                  <a:srgbClr val="000000"/>
                </a:solidFill>
                <a:latin typeface="Pretendard Medium"/>
              </a:rPr>
              <a:t>GENESIS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60600"/>
            <a:ext cx="15811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4737100"/>
            <a:ext cx="3009900" cy="300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17900" y="4775200"/>
            <a:ext cx="3009900" cy="3009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32600" y="4775200"/>
            <a:ext cx="3009900" cy="3009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44600" y="647700"/>
            <a:ext cx="2755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Medium"/>
              </a:rPr>
              <a:t>팀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4600" y="1409700"/>
            <a:ext cx="4635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명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: Drive 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800" y="8013700"/>
            <a:ext cx="2298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300" b="true" i="false" u="none" strike="noStrike">
                <a:solidFill>
                  <a:srgbClr val="000000"/>
                </a:solidFill>
                <a:latin typeface="Pretendard Medium"/>
              </a:rPr>
              <a:t>Eclipse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73500" y="8013700"/>
            <a:ext cx="2298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300" b="true" i="false" u="none" strike="noStrike">
                <a:solidFill>
                  <a:srgbClr val="000000"/>
                </a:solidFill>
                <a:latin typeface="Pretendard Medium"/>
              </a:rPr>
              <a:t>Intelli J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57900" y="2717800"/>
            <a:ext cx="6045200" cy="99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600" b="true" i="false" u="none" strike="noStrike" spc="-100">
                <a:solidFill>
                  <a:srgbClr val="000000"/>
                </a:solidFill>
                <a:ea typeface="Pretendard SemiBold"/>
              </a:rPr>
              <a:t>사용한</a:t>
            </a:r>
            <a:r>
              <a:rPr lang="en-US" sz="5600" b="tru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5600" b="true" i="false" u="none" strike="noStrike" spc="-100">
                <a:solidFill>
                  <a:srgbClr val="000000"/>
                </a:solidFill>
                <a:ea typeface="Pretendard SemiBold"/>
              </a:rPr>
              <a:t>개발환경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88200" y="8026400"/>
            <a:ext cx="2298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300" b="true" i="false" u="none" strike="noStrike">
                <a:solidFill>
                  <a:srgbClr val="000000"/>
                </a:solidFill>
                <a:latin typeface="Pretendard Medium"/>
              </a:rPr>
              <a:t>DB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47300" y="4775200"/>
            <a:ext cx="3009900" cy="3009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21400" y="2463800"/>
            <a:ext cx="5905500" cy="134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2679700"/>
            <a:ext cx="4711700" cy="7480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553700" y="8026400"/>
            <a:ext cx="2298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300" b="true" i="false" u="none" strike="noStrike">
                <a:solidFill>
                  <a:srgbClr val="000000"/>
                </a:solidFill>
                <a:latin typeface="Pretendard Medium"/>
              </a:rPr>
              <a:t>Git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11200" y="2692400"/>
            <a:ext cx="3479800" cy="742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Bold"/>
              </a:rPr>
              <a:t>운영체제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Window 11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Language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Java Programming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JDBC </a:t>
            </a:r>
          </a:p>
          <a:p>
            <a:pPr algn="l" lvl="0">
              <a:lnSpc>
                <a:spcPct val="99600"/>
              </a:lnSpc>
            </a:pPr>
            <a:r>
              <a:rPr lang="en-US" sz="2200" b="true" i="false" u="none" strike="noStrike">
                <a:solidFill>
                  <a:srgbClr val="000000"/>
                </a:solidFill>
                <a:latin typeface="Noto Sans CJK KR Bold"/>
              </a:rPr>
              <a:t>DataBase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Oracle21c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Oracle Cloud 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Tool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Eclipse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Intelli J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Sql_Developer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eXERD</a:t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Bold"/>
              </a:rPr>
              <a:t>형상관리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Git &amp; GitHub</a:t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Bold"/>
              </a:rPr>
              <a:t>협업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Tool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Bold"/>
              </a:rPr>
              <a:t>Notion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590800"/>
            <a:ext cx="15811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3009900"/>
            <a:ext cx="17741900" cy="7137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647700"/>
            <a:ext cx="2755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Medium"/>
              </a:rPr>
              <a:t>팀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1346200"/>
            <a:ext cx="34798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600" b="false" i="false" u="none" strike="noStrike" spc="-100">
                <a:solidFill>
                  <a:srgbClr val="000000"/>
                </a:solidFill>
                <a:ea typeface="Pretendard Bold"/>
              </a:rPr>
              <a:t>업무</a:t>
            </a:r>
            <a:r>
              <a:rPr lang="en-US" sz="66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00" b="false" i="false" u="none" strike="noStrike" spc="-100">
                <a:solidFill>
                  <a:srgbClr val="000000"/>
                </a:solidFill>
                <a:ea typeface="Pretendard Bold"/>
              </a:rPr>
              <a:t>분담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" y="3136900"/>
            <a:ext cx="164211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주영준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회원리뷰게시판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,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인터페이스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제작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, </a:t>
            </a:r>
            <a:r>
              <a:rPr lang="ko-KR" sz="4600" b="true" i="false" u="none" strike="noStrike">
                <a:solidFill>
                  <a:srgbClr val="000000"/>
                </a:solidFill>
                <a:ea typeface="Pretendard Medium"/>
              </a:rPr>
              <a:t>깃</a:t>
            </a:r>
            <a:r>
              <a:rPr lang="en-US" sz="46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>
                <a:solidFill>
                  <a:srgbClr val="000000"/>
                </a:solidFill>
                <a:ea typeface="Pretendard Medium"/>
              </a:rPr>
              <a:t>담당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300" y="4635500"/>
            <a:ext cx="164211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최재구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딜러리뷰게시판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인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터페이스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제작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2300" y="6134100"/>
            <a:ext cx="164211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염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진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뷰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제작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,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컨트롤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러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제작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딜러관련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, </a:t>
            </a:r>
            <a:r>
              <a:rPr lang="en-US" sz="4600" b="true" i="false" u="none" strike="noStrike">
                <a:solidFill>
                  <a:srgbClr val="000000"/>
                </a:solidFill>
                <a:latin typeface="Pretendard Medium"/>
              </a:rPr>
              <a:t>DB</a:t>
            </a:r>
            <a:r>
              <a:rPr lang="ko-KR" sz="4600" b="true" i="false" u="none" strike="noStrike">
                <a:solidFill>
                  <a:srgbClr val="000000"/>
                </a:solidFill>
                <a:ea typeface="Pretendard Medium"/>
              </a:rPr>
              <a:t>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1500" y="7632700"/>
            <a:ext cx="181737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강윤성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회원가입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로그인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, </a:t>
            </a:r>
            <a:r>
              <a:rPr lang="ko-KR" sz="4600" b="true" i="false" u="none" strike="noStrike">
                <a:solidFill>
                  <a:srgbClr val="000000"/>
                </a:solidFill>
                <a:ea typeface="Pretendard Medium"/>
              </a:rPr>
              <a:t>구매내역조회</a:t>
            </a:r>
            <a:r>
              <a:rPr lang="en-US" sz="4600" b="tru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4600" b="true" i="false" u="none" strike="noStrike">
                <a:solidFill>
                  <a:srgbClr val="000000"/>
                </a:solidFill>
                <a:ea typeface="Pretendard Medium"/>
              </a:rPr>
              <a:t>잔액기능</a:t>
            </a:r>
            <a:r>
              <a:rPr lang="en-US" sz="46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>
                <a:solidFill>
                  <a:srgbClr val="000000"/>
                </a:solidFill>
                <a:ea typeface="Pretendard Medium"/>
              </a:rPr>
              <a:t>구현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2300" y="9131300"/>
            <a:ext cx="164211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김호석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구매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전체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제작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깃</a:t>
            </a:r>
            <a:r>
              <a:rPr lang="en-US" sz="4600" b="tru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600" b="true" i="false" u="none" strike="noStrike" spc="-100">
                <a:solidFill>
                  <a:srgbClr val="000000"/>
                </a:solidFill>
                <a:ea typeface="Pretendard Medium"/>
              </a:rPr>
              <a:t>담당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184400"/>
            <a:ext cx="15811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01600" y="2095500"/>
            <a:ext cx="18389600" cy="8191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660400"/>
            <a:ext cx="2501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13716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클래스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다이어그램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- DTO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1844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01600" y="2184400"/>
            <a:ext cx="18580100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660400"/>
            <a:ext cx="2501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13716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클래스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다이어그램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- 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1844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77800" y="2095500"/>
            <a:ext cx="18961100" cy="836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660400"/>
            <a:ext cx="2501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13716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클래스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다이어그램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- Controller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184400"/>
            <a:ext cx="15811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4300" y="2247900"/>
            <a:ext cx="18580100" cy="814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660400"/>
            <a:ext cx="2501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Medium"/>
              </a:rPr>
              <a:t>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1371600"/>
            <a:ext cx="8229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클래스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 spc="-100">
                <a:solidFill>
                  <a:srgbClr val="000000"/>
                </a:solidFill>
                <a:ea typeface="Pretendard Bold"/>
              </a:rPr>
              <a:t>다이어그램</a:t>
            </a: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 - Service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